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 id="259" r:id="rId43"/>
    <p:sldId id="260" r:id="rId44"/>
    <p:sldId id="261" r:id="rId45"/>
    <p:sldId id="262" r:id="rId46"/>
    <p:sldId id="263" r:id="rId47"/>
    <p:sldId id="264" r:id="rId48"/>
    <p:sldId id="265" r:id="rId49"/>
    <p:sldId id="266"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Open Sans" charset="1" panose="00000000000000000000"/>
      <p:regular r:id="rId16"/>
    </p:embeddedFont>
    <p:embeddedFont>
      <p:font typeface="Open Sans Bold" charset="1" panose="00000000000000000000"/>
      <p:regular r:id="rId17"/>
    </p:embeddedFont>
    <p:embeddedFont>
      <p:font typeface="Open Sans Italics" charset="1" panose="00000000000000000000"/>
      <p:regular r:id="rId18"/>
    </p:embeddedFont>
    <p:embeddedFont>
      <p:font typeface="Open Sans Bold Italics" charset="1" panose="00000000000000000000"/>
      <p:regular r:id="rId19"/>
    </p:embeddedFont>
    <p:embeddedFont>
      <p:font typeface="Open Sans Light" charset="1" panose="00000000000000000000"/>
      <p:regular r:id="rId20"/>
    </p:embeddedFont>
    <p:embeddedFont>
      <p:font typeface="Open Sans Light Italics" charset="1" panose="00000000000000000000"/>
      <p:regular r:id="rId21"/>
    </p:embeddedFont>
    <p:embeddedFont>
      <p:font typeface="Open Sans Medium" charset="1" panose="00000000000000000000"/>
      <p:regular r:id="rId22"/>
    </p:embeddedFont>
    <p:embeddedFont>
      <p:font typeface="Open Sans Medium Italics" charset="1" panose="00000000000000000000"/>
      <p:regular r:id="rId23"/>
    </p:embeddedFont>
    <p:embeddedFont>
      <p:font typeface="Open Sans Semi-Bold" charset="1" panose="00000000000000000000"/>
      <p:regular r:id="rId24"/>
    </p:embeddedFont>
    <p:embeddedFont>
      <p:font typeface="Open Sans Semi-Bold Italics" charset="1" panose="00000000000000000000"/>
      <p:regular r:id="rId25"/>
    </p:embeddedFont>
    <p:embeddedFont>
      <p:font typeface="Open Sans Ultra-Bold" charset="1" panose="00000000000000000000"/>
      <p:regular r:id="rId26"/>
    </p:embeddedFont>
    <p:embeddedFont>
      <p:font typeface="Open Sans Ultra-Bold Italics" charset="1" panose="00000000000000000000"/>
      <p:regular r:id="rId27"/>
    </p:embeddedFont>
    <p:embeddedFont>
      <p:font typeface="Inter" charset="1" panose="020B0502030000000004"/>
      <p:regular r:id="rId28"/>
    </p:embeddedFont>
    <p:embeddedFont>
      <p:font typeface="Inter Bold" charset="1" panose="020B0802030000000004"/>
      <p:regular r:id="rId29"/>
    </p:embeddedFont>
    <p:embeddedFont>
      <p:font typeface="Inter Italics" charset="1" panose="020B0502030000000004"/>
      <p:regular r:id="rId30"/>
    </p:embeddedFont>
    <p:embeddedFont>
      <p:font typeface="Inter Bold Italics" charset="1" panose="020B0802030000000004"/>
      <p:regular r:id="rId31"/>
    </p:embeddedFont>
    <p:embeddedFont>
      <p:font typeface="Inter Thin" charset="1" panose="020B0A02050000000004"/>
      <p:regular r:id="rId32"/>
    </p:embeddedFont>
    <p:embeddedFont>
      <p:font typeface="Inter Thin Italics" charset="1" panose="020B0A02050000000004"/>
      <p:regular r:id="rId33"/>
    </p:embeddedFont>
    <p:embeddedFont>
      <p:font typeface="Inter Extra-Light" charset="1" panose="02000503000000020004"/>
      <p:regular r:id="rId34"/>
    </p:embeddedFont>
    <p:embeddedFont>
      <p:font typeface="Inter Light" charset="1" panose="02000503000000020004"/>
      <p:regular r:id="rId35"/>
    </p:embeddedFont>
    <p:embeddedFont>
      <p:font typeface="Inter Medium" charset="1" panose="02000503000000020004"/>
      <p:regular r:id="rId36"/>
    </p:embeddedFont>
    <p:embeddedFont>
      <p:font typeface="Inter Semi-Bold" charset="1" panose="02000503000000020004"/>
      <p:regular r:id="rId37"/>
    </p:embeddedFont>
    <p:embeddedFont>
      <p:font typeface="Inter Ultra-Bold" charset="1" panose="02000503000000020004"/>
      <p:regular r:id="rId38"/>
    </p:embeddedFont>
    <p:embeddedFont>
      <p:font typeface="Inter Heavy" charset="1" panose="02000503000000020004"/>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43" Target="slides/slide4.xml" Type="http://schemas.openxmlformats.org/officeDocument/2006/relationships/slide"/><Relationship Id="rId44" Target="slides/slide5.xml" Type="http://schemas.openxmlformats.org/officeDocument/2006/relationships/slide"/><Relationship Id="rId45" Target="slides/slide6.xml" Type="http://schemas.openxmlformats.org/officeDocument/2006/relationships/slide"/><Relationship Id="rId46" Target="slides/slide7.xml" Type="http://schemas.openxmlformats.org/officeDocument/2006/relationships/slide"/><Relationship Id="rId47" Target="slides/slide8.xml" Type="http://schemas.openxmlformats.org/officeDocument/2006/relationships/slide"/><Relationship Id="rId48" Target="slides/slide9.xml" Type="http://schemas.openxmlformats.org/officeDocument/2006/relationships/slide"/><Relationship Id="rId49" Target="slides/slide10.xml" Type="http://schemas.openxmlformats.org/officeDocument/2006/relationships/slide"/><Relationship Id="rId5" Target="tableStyles.xml" Type="http://schemas.openxmlformats.org/officeDocument/2006/relationships/tableStyles"/><Relationship Id="rId50" Target="slides/slide11.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slide7.xml" Type="http://schemas.openxmlformats.org/officeDocument/2006/relationships/slide"/><Relationship Id="rId3" Target="slide6.xml" Type="http://schemas.openxmlformats.org/officeDocument/2006/relationships/slide"/><Relationship Id="rId4" Target="slide2.xml" Type="http://schemas.openxmlformats.org/officeDocument/2006/relationships/slide"/><Relationship Id="rId5" Target="slide5.xml" Type="http://schemas.openxmlformats.org/officeDocument/2006/relationships/slide"/><Relationship Id="rId6" Target="slide9.xml" Type="http://schemas.openxmlformats.org/officeDocument/2006/relationships/slide"/><Relationship Id="rId7" Target="slide10.xml" Type="http://schemas.openxmlformats.org/officeDocument/2006/relationships/slide"/><Relationship Id="rId8"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http://msi/Reports/browse/Thales%20Stock%20Predictor" TargetMode="External" Type="http://schemas.openxmlformats.org/officeDocument/2006/relationships/hyperlink"/><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slide7.xml" Type="http://schemas.openxmlformats.org/officeDocument/2006/relationships/slide"/><Relationship Id="rId3" Target="slide6.xml" Type="http://schemas.openxmlformats.org/officeDocument/2006/relationships/slide"/><Relationship Id="rId4" Target="slide3.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slide7.xml" Type="http://schemas.openxmlformats.org/officeDocument/2006/relationships/slide"/><Relationship Id="rId3" Target="slide6.xml" Type="http://schemas.openxmlformats.org/officeDocument/2006/relationships/slide"/><Relationship Id="rId4" Target="slide2.xml" Type="http://schemas.openxmlformats.org/officeDocument/2006/relationships/slide"/><Relationship Id="rId5" Target="slide5.xml" Type="http://schemas.openxmlformats.org/officeDocument/2006/relationships/slide"/><Relationship Id="rId6" Target="slide9.xml" Type="http://schemas.openxmlformats.org/officeDocument/2006/relationships/slide"/><Relationship Id="rId7" Target="slide10.xml" Type="http://schemas.openxmlformats.org/officeDocument/2006/relationships/slide"/><Relationship Id="rId8"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slide10.xml" Type="http://schemas.openxmlformats.org/officeDocument/2006/relationships/slide"/><Relationship Id="rId11" Target="../media/image1.png" Type="http://schemas.openxmlformats.org/officeDocument/2006/relationships/image"/><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slide7.xml" Type="http://schemas.openxmlformats.org/officeDocument/2006/relationships/slide"/><Relationship Id="rId6" Target="slide6.xml" Type="http://schemas.openxmlformats.org/officeDocument/2006/relationships/slide"/><Relationship Id="rId7" Target="slide2.xml" Type="http://schemas.openxmlformats.org/officeDocument/2006/relationships/slide"/><Relationship Id="rId8" Target="slide5.xml" Type="http://schemas.openxmlformats.org/officeDocument/2006/relationships/slide"/><Relationship Id="rId9" Target="slide9.xml" Type="http://schemas.openxmlformats.org/officeDocument/2006/relationships/slid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png" Type="http://schemas.openxmlformats.org/officeDocument/2006/relationships/image"/><Relationship Id="rId2" Target="../media/image6.png" Type="http://schemas.openxmlformats.org/officeDocument/2006/relationships/image"/><Relationship Id="rId3" Target="../media/image7.png" Type="http://schemas.openxmlformats.org/officeDocument/2006/relationships/image"/><Relationship Id="rId4" Target="slide7.xml" Type="http://schemas.openxmlformats.org/officeDocument/2006/relationships/slide"/><Relationship Id="rId5" Target="slide6.xml" Type="http://schemas.openxmlformats.org/officeDocument/2006/relationships/slide"/><Relationship Id="rId6" Target="slide2.xml" Type="http://schemas.openxmlformats.org/officeDocument/2006/relationships/slide"/><Relationship Id="rId7" Target="slide5.xml" Type="http://schemas.openxmlformats.org/officeDocument/2006/relationships/slide"/><Relationship Id="rId8" Target="slide9.xml" Type="http://schemas.openxmlformats.org/officeDocument/2006/relationships/slide"/><Relationship Id="rId9" Target="slide10.xml" Type="http://schemas.openxmlformats.org/officeDocument/2006/relationship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slide7.xml" Type="http://schemas.openxmlformats.org/officeDocument/2006/relationships/slide"/><Relationship Id="rId4" Target="slide6.xml" Type="http://schemas.openxmlformats.org/officeDocument/2006/relationships/slide"/><Relationship Id="rId5" Target="slide2.xml" Type="http://schemas.openxmlformats.org/officeDocument/2006/relationships/slide"/><Relationship Id="rId6" Target="slide5.xml" Type="http://schemas.openxmlformats.org/officeDocument/2006/relationships/slide"/><Relationship Id="rId7" Target="slide9.xml" Type="http://schemas.openxmlformats.org/officeDocument/2006/relationships/slide"/><Relationship Id="rId8" Target="slide10.xml" Type="http://schemas.openxmlformats.org/officeDocument/2006/relationships/slide"/><Relationship Id="rId9"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9672450" y="5648325"/>
            <a:ext cx="6492240" cy="0"/>
          </a:xfrm>
          <a:prstGeom prst="line">
            <a:avLst/>
          </a:prstGeom>
          <a:ln cap="flat" w="19050">
            <a:solidFill>
              <a:srgbClr val="FFFFFF"/>
            </a:solidFill>
            <a:prstDash val="solid"/>
            <a:headEnd type="none" len="sm" w="sm"/>
            <a:tailEnd type="none" len="sm" w="sm"/>
          </a:ln>
        </p:spPr>
      </p:sp>
      <p:grpSp>
        <p:nvGrpSpPr>
          <p:cNvPr name="Group 3" id="3"/>
          <p:cNvGrpSpPr/>
          <p:nvPr/>
        </p:nvGrpSpPr>
        <p:grpSpPr>
          <a:xfrm rot="0">
            <a:off x="0" y="0"/>
            <a:ext cx="18288000" cy="1028700"/>
            <a:chOff x="0" y="0"/>
            <a:chExt cx="24384000" cy="1371600"/>
          </a:xfrm>
        </p:grpSpPr>
        <p:grpSp>
          <p:nvGrpSpPr>
            <p:cNvPr name="Group 4" id="4"/>
            <p:cNvGrpSpPr/>
            <p:nvPr/>
          </p:nvGrpSpPr>
          <p:grpSpPr>
            <a:xfrm rot="0">
              <a:off x="0" y="0"/>
              <a:ext cx="24384000" cy="1371600"/>
              <a:chOff x="0" y="0"/>
              <a:chExt cx="4816593" cy="270933"/>
            </a:xfrm>
          </p:grpSpPr>
          <p:sp>
            <p:nvSpPr>
              <p:cNvPr name="Freeform 5" id="5"/>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6" id="6"/>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2" action="ppaction://hlinksldjump"/>
                </a:rPr>
                <a:t>DDL</a:t>
              </a:r>
            </a:p>
          </p:txBody>
        </p:sp>
        <p:sp>
          <p:nvSpPr>
            <p:cNvPr name="TextBox 8" id="8"/>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3" action="ppaction://hlinksldjump"/>
                </a:rPr>
                <a:t>Data</a:t>
              </a:r>
            </a:p>
            <a:p>
              <a:pPr algn="ctr">
                <a:lnSpc>
                  <a:spcPts val="2239"/>
                </a:lnSpc>
                <a:spcBef>
                  <a:spcPct val="0"/>
                </a:spcBef>
              </a:pPr>
              <a:r>
                <a:rPr lang="en-US" sz="1599" u="sng">
                  <a:solidFill>
                    <a:srgbClr val="FFFFFF"/>
                  </a:solidFill>
                  <a:latin typeface="Open Sans"/>
                  <a:hlinkClick r:id="rId3" action="ppaction://hlinksldjump"/>
                </a:rPr>
                <a:t>Dictionary</a:t>
              </a:r>
            </a:p>
          </p:txBody>
        </p:sp>
        <p:sp>
          <p:nvSpPr>
            <p:cNvPr name="TextBox 9" id="9"/>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0" id="10"/>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4" action="ppaction://hlinksldjump"/>
                </a:rPr>
                <a:t>Introduction</a:t>
              </a:r>
            </a:p>
          </p:txBody>
        </p:sp>
        <p:sp>
          <p:nvSpPr>
            <p:cNvPr name="TextBox 11" id="11"/>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5" action="ppaction://hlinksldjump"/>
                </a:rPr>
                <a:t>DFD</a:t>
              </a:r>
            </a:p>
          </p:txBody>
        </p:sp>
        <p:sp>
          <p:nvSpPr>
            <p:cNvPr name="TextBox 12" id="12"/>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6" action="ppaction://hlinksldjump"/>
                </a:rPr>
                <a:t>Gantt</a:t>
              </a:r>
            </a:p>
            <a:p>
              <a:pPr>
                <a:lnSpc>
                  <a:spcPts val="2239"/>
                </a:lnSpc>
                <a:spcBef>
                  <a:spcPct val="0"/>
                </a:spcBef>
              </a:pPr>
              <a:r>
                <a:rPr lang="en-US" sz="1599" u="sng">
                  <a:solidFill>
                    <a:srgbClr val="FFFFFF"/>
                  </a:solidFill>
                  <a:latin typeface="Open Sans"/>
                  <a:hlinkClick r:id="rId6" action="ppaction://hlinksldjump"/>
                </a:rPr>
                <a:t>Chart</a:t>
              </a:r>
            </a:p>
          </p:txBody>
        </p:sp>
        <p:sp>
          <p:nvSpPr>
            <p:cNvPr name="TextBox 13" id="13"/>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7" action="ppaction://hlinksldjump"/>
                </a:rPr>
                <a:t>Live</a:t>
              </a:r>
            </a:p>
            <a:p>
              <a:pPr algn="ctr">
                <a:lnSpc>
                  <a:spcPts val="2239"/>
                </a:lnSpc>
                <a:spcBef>
                  <a:spcPct val="0"/>
                </a:spcBef>
              </a:pPr>
              <a:r>
                <a:rPr lang="en-US" sz="1599" u="sng">
                  <a:solidFill>
                    <a:srgbClr val="FFFFFF"/>
                  </a:solidFill>
                  <a:latin typeface="Open Sans"/>
                  <a:hlinkClick r:id="rId7" action="ppaction://hlinksldjump"/>
                </a:rPr>
                <a:t>Demo</a:t>
              </a:r>
            </a:p>
          </p:txBody>
        </p:sp>
      </p:grpSp>
      <p:sp>
        <p:nvSpPr>
          <p:cNvPr name="Freeform 14" id="14"/>
          <p:cNvSpPr/>
          <p:nvPr/>
        </p:nvSpPr>
        <p:spPr>
          <a:xfrm flipH="false" flipV="false" rot="0">
            <a:off x="763178" y="3738874"/>
            <a:ext cx="7868135" cy="3818903"/>
          </a:xfrm>
          <a:custGeom>
            <a:avLst/>
            <a:gdLst/>
            <a:ahLst/>
            <a:cxnLst/>
            <a:rect r="r" b="b" t="t" l="l"/>
            <a:pathLst>
              <a:path h="3818903" w="7868135">
                <a:moveTo>
                  <a:pt x="0" y="0"/>
                </a:moveTo>
                <a:lnTo>
                  <a:pt x="7868135" y="0"/>
                </a:lnTo>
                <a:lnTo>
                  <a:pt x="7868135" y="3818902"/>
                </a:lnTo>
                <a:lnTo>
                  <a:pt x="0" y="3818902"/>
                </a:lnTo>
                <a:lnTo>
                  <a:pt x="0" y="0"/>
                </a:lnTo>
                <a:close/>
              </a:path>
            </a:pathLst>
          </a:custGeom>
          <a:blipFill>
            <a:blip r:embed="rId8"/>
            <a:stretch>
              <a:fillRect l="0" t="-52538" r="0" b="-53493"/>
            </a:stretch>
          </a:blipFill>
        </p:spPr>
      </p:sp>
      <p:sp>
        <p:nvSpPr>
          <p:cNvPr name="TextBox 15" id="15"/>
          <p:cNvSpPr txBox="true"/>
          <p:nvPr/>
        </p:nvSpPr>
        <p:spPr>
          <a:xfrm rot="0">
            <a:off x="17086919" y="9614430"/>
            <a:ext cx="809760" cy="197971"/>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01</a:t>
            </a:r>
          </a:p>
        </p:txBody>
      </p:sp>
      <p:sp>
        <p:nvSpPr>
          <p:cNvPr name="TextBox 16" id="16"/>
          <p:cNvSpPr txBox="true"/>
          <p:nvPr/>
        </p:nvSpPr>
        <p:spPr>
          <a:xfrm rot="0">
            <a:off x="9672450" y="4264696"/>
            <a:ext cx="7414469" cy="2860762"/>
          </a:xfrm>
          <a:prstGeom prst="rect">
            <a:avLst/>
          </a:prstGeom>
        </p:spPr>
        <p:txBody>
          <a:bodyPr anchor="t" rtlCol="false" tIns="0" lIns="0" bIns="0" rIns="0">
            <a:spAutoFit/>
          </a:bodyPr>
          <a:lstStyle/>
          <a:p>
            <a:pPr>
              <a:lnSpc>
                <a:spcPts val="11199"/>
              </a:lnSpc>
            </a:pPr>
            <a:r>
              <a:rPr lang="en-US" sz="10089">
                <a:solidFill>
                  <a:srgbClr val="242A75"/>
                </a:solidFill>
                <a:latin typeface="Inter Bold"/>
              </a:rPr>
              <a:t>Stock </a:t>
            </a:r>
            <a:r>
              <a:rPr lang="en-US" sz="10089">
                <a:solidFill>
                  <a:srgbClr val="5DBFD4"/>
                </a:solidFill>
                <a:latin typeface="Inter Bold"/>
              </a:rPr>
              <a:t>Prediction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7856305" y="6113678"/>
            <a:ext cx="2575391"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|10</a:t>
            </a:r>
          </a:p>
        </p:txBody>
      </p:sp>
      <p:sp>
        <p:nvSpPr>
          <p:cNvPr name="TextBox 4" id="4"/>
          <p:cNvSpPr txBox="true"/>
          <p:nvPr/>
        </p:nvSpPr>
        <p:spPr>
          <a:xfrm rot="0">
            <a:off x="3805319" y="4239997"/>
            <a:ext cx="10677362" cy="1592821"/>
          </a:xfrm>
          <a:prstGeom prst="rect">
            <a:avLst/>
          </a:prstGeom>
        </p:spPr>
        <p:txBody>
          <a:bodyPr anchor="t" rtlCol="false" tIns="0" lIns="0" bIns="0" rIns="0">
            <a:spAutoFit/>
          </a:bodyPr>
          <a:lstStyle/>
          <a:p>
            <a:pPr algn="ctr">
              <a:lnSpc>
                <a:spcPts val="12233"/>
              </a:lnSpc>
            </a:pPr>
            <a:r>
              <a:rPr lang="en-US" sz="11021" u="sng">
                <a:solidFill>
                  <a:srgbClr val="242A75"/>
                </a:solidFill>
                <a:latin typeface="Inter Bold"/>
                <a:hlinkClick r:id="rId2" tooltip="http://msi/Reports/browse/Thales%20Stock%20Predictor"/>
              </a:rPr>
              <a:t>Live Demo</a:t>
            </a:r>
          </a:p>
        </p:txBody>
      </p:sp>
      <p:grpSp>
        <p:nvGrpSpPr>
          <p:cNvPr name="Group 5" id="5"/>
          <p:cNvGrpSpPr/>
          <p:nvPr/>
        </p:nvGrpSpPr>
        <p:grpSpPr>
          <a:xfrm rot="0">
            <a:off x="0" y="0"/>
            <a:ext cx="18288000" cy="1028700"/>
            <a:chOff x="0" y="0"/>
            <a:chExt cx="24384000" cy="1371600"/>
          </a:xfrm>
        </p:grpSpPr>
        <p:grpSp>
          <p:nvGrpSpPr>
            <p:cNvPr name="Group 6" id="6"/>
            <p:cNvGrpSpPr/>
            <p:nvPr/>
          </p:nvGrpSpPr>
          <p:grpSpPr>
            <a:xfrm rot="0">
              <a:off x="0" y="0"/>
              <a:ext cx="24384000" cy="1371600"/>
              <a:chOff x="0" y="0"/>
              <a:chExt cx="4816593" cy="270933"/>
            </a:xfrm>
          </p:grpSpPr>
          <p:sp>
            <p:nvSpPr>
              <p:cNvPr name="Freeform 7" id="7"/>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8" id="8"/>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0" id="10"/>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1" id="11"/>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2" id="12"/>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3" id="13"/>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4" id="14"/>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5" id="15"/>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6" id="16"/>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7856305" y="6113678"/>
            <a:ext cx="2575391" cy="0"/>
          </a:xfrm>
          <a:prstGeom prst="line">
            <a:avLst/>
          </a:prstGeom>
          <a:ln cap="flat" w="38100">
            <a:solidFill>
              <a:srgbClr val="FFFFFF"/>
            </a:solidFill>
            <a:prstDash val="solid"/>
            <a:headEnd type="none" len="sm" w="sm"/>
            <a:tailEnd type="none" len="sm" w="sm"/>
          </a:ln>
        </p:spPr>
      </p:sp>
      <p:sp>
        <p:nvSpPr>
          <p:cNvPr name="TextBox 3" id="3"/>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11</a:t>
            </a:r>
          </a:p>
        </p:txBody>
      </p:sp>
      <p:sp>
        <p:nvSpPr>
          <p:cNvPr name="TextBox 4" id="4"/>
          <p:cNvSpPr txBox="true"/>
          <p:nvPr/>
        </p:nvSpPr>
        <p:spPr>
          <a:xfrm rot="0">
            <a:off x="5311713" y="4389952"/>
            <a:ext cx="7664575" cy="1592821"/>
          </a:xfrm>
          <a:prstGeom prst="rect">
            <a:avLst/>
          </a:prstGeom>
        </p:spPr>
        <p:txBody>
          <a:bodyPr anchor="t" rtlCol="false" tIns="0" lIns="0" bIns="0" rIns="0">
            <a:spAutoFit/>
          </a:bodyPr>
          <a:lstStyle/>
          <a:p>
            <a:pPr algn="ctr">
              <a:lnSpc>
                <a:spcPts val="12233"/>
              </a:lnSpc>
            </a:pPr>
            <a:r>
              <a:rPr lang="en-US" sz="11021">
                <a:solidFill>
                  <a:srgbClr val="242A75"/>
                </a:solidFill>
                <a:latin typeface="Inter Bold"/>
              </a:rPr>
              <a:t>Thank You</a:t>
            </a:r>
          </a:p>
        </p:txBody>
      </p:sp>
      <p:sp>
        <p:nvSpPr>
          <p:cNvPr name="TextBox 5" id="5"/>
          <p:cNvSpPr txBox="true"/>
          <p:nvPr/>
        </p:nvSpPr>
        <p:spPr>
          <a:xfrm rot="0">
            <a:off x="6531674" y="6304178"/>
            <a:ext cx="5224652" cy="1005025"/>
          </a:xfrm>
          <a:prstGeom prst="rect">
            <a:avLst/>
          </a:prstGeom>
        </p:spPr>
        <p:txBody>
          <a:bodyPr anchor="t" rtlCol="false" tIns="0" lIns="0" bIns="0" rIns="0">
            <a:spAutoFit/>
          </a:bodyPr>
          <a:lstStyle/>
          <a:p>
            <a:pPr algn="ctr">
              <a:lnSpc>
                <a:spcPts val="7741"/>
              </a:lnSpc>
            </a:pPr>
            <a:r>
              <a:rPr lang="en-US" sz="6974">
                <a:solidFill>
                  <a:srgbClr val="242A75"/>
                </a:solidFill>
                <a:latin typeface="Inter Bold"/>
              </a:rPr>
              <a:t>Questions?</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2"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3" action="ppaction://hlinksldjump"/>
                </a:rPr>
                <a:t>Data</a:t>
              </a:r>
            </a:p>
            <a:p>
              <a:pPr algn="ctr">
                <a:lnSpc>
                  <a:spcPts val="2239"/>
                </a:lnSpc>
                <a:spcBef>
                  <a:spcPct val="0"/>
                </a:spcBef>
              </a:pPr>
              <a:r>
                <a:rPr lang="en-US" sz="1599" u="sng">
                  <a:solidFill>
                    <a:srgbClr val="FFFFFF"/>
                  </a:solidFill>
                  <a:latin typeface="Open Sans"/>
                  <a:hlinkClick r:id="rId3"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4" action="ppaction://hlinksldjump"/>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7086919" y="9614430"/>
            <a:ext cx="809760" cy="197971"/>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02</a:t>
            </a:r>
          </a:p>
        </p:txBody>
      </p:sp>
      <p:sp>
        <p:nvSpPr>
          <p:cNvPr name="AutoShape 3" id="3"/>
          <p:cNvSpPr/>
          <p:nvPr/>
        </p:nvSpPr>
        <p:spPr>
          <a:xfrm>
            <a:off x="1210727" y="3202128"/>
            <a:ext cx="1457602" cy="0"/>
          </a:xfrm>
          <a:prstGeom prst="line">
            <a:avLst/>
          </a:prstGeom>
          <a:ln cap="flat" w="19050">
            <a:solidFill>
              <a:srgbClr val="FFFFFF"/>
            </a:solidFill>
            <a:prstDash val="solid"/>
            <a:headEnd type="none" len="sm" w="sm"/>
            <a:tailEnd type="none" len="sm" w="sm"/>
          </a:ln>
        </p:spPr>
      </p:sp>
      <p:sp>
        <p:nvSpPr>
          <p:cNvPr name="TextBox 4" id="4"/>
          <p:cNvSpPr txBox="true"/>
          <p:nvPr/>
        </p:nvSpPr>
        <p:spPr>
          <a:xfrm rot="0">
            <a:off x="1210727" y="2192555"/>
            <a:ext cx="6070590" cy="8496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Introduction</a:t>
            </a:r>
          </a:p>
        </p:txBody>
      </p:sp>
      <p:grpSp>
        <p:nvGrpSpPr>
          <p:cNvPr name="Group 5" id="5"/>
          <p:cNvGrpSpPr/>
          <p:nvPr/>
        </p:nvGrpSpPr>
        <p:grpSpPr>
          <a:xfrm rot="0">
            <a:off x="3555679" y="3275515"/>
            <a:ext cx="11134959" cy="1982471"/>
            <a:chOff x="0" y="0"/>
            <a:chExt cx="14846612" cy="2643295"/>
          </a:xfrm>
        </p:grpSpPr>
        <p:sp>
          <p:nvSpPr>
            <p:cNvPr name="TextBox 6" id="6"/>
            <p:cNvSpPr txBox="true"/>
            <p:nvPr/>
          </p:nvSpPr>
          <p:spPr>
            <a:xfrm rot="0">
              <a:off x="0" y="793328"/>
              <a:ext cx="14846612" cy="1849967"/>
            </a:xfrm>
            <a:prstGeom prst="rect">
              <a:avLst/>
            </a:prstGeom>
          </p:spPr>
          <p:txBody>
            <a:bodyPr anchor="t" rtlCol="false" tIns="0" lIns="0" bIns="0" rIns="0">
              <a:spAutoFit/>
            </a:bodyPr>
            <a:lstStyle/>
            <a:p>
              <a:pPr algn="just">
                <a:lnSpc>
                  <a:spcPts val="2799"/>
                </a:lnSpc>
                <a:spcBef>
                  <a:spcPct val="0"/>
                </a:spcBef>
              </a:pPr>
              <a:r>
                <a:rPr lang="en-US" sz="1999">
                  <a:solidFill>
                    <a:srgbClr val="242A75"/>
                  </a:solidFill>
                  <a:latin typeface="Open Sans"/>
                </a:rPr>
                <a:t>Thales Stock Predictor project is to offer valuable insights to current shareholders of Thales and potential investors by forecasting the company's stock prices using predictive modeling techniques. This would enable informed investment decisions, leveraging data and analytics to understand future stock price movements and inform stock holding decisions.</a:t>
              </a:r>
            </a:p>
          </p:txBody>
        </p:sp>
        <p:sp>
          <p:nvSpPr>
            <p:cNvPr name="TextBox 7" id="7"/>
            <p:cNvSpPr txBox="true"/>
            <p:nvPr/>
          </p:nvSpPr>
          <p:spPr>
            <a:xfrm rot="0">
              <a:off x="0" y="-57150"/>
              <a:ext cx="2881898" cy="698078"/>
            </a:xfrm>
            <a:prstGeom prst="rect">
              <a:avLst/>
            </a:prstGeom>
          </p:spPr>
          <p:txBody>
            <a:bodyPr anchor="t" rtlCol="false" tIns="0" lIns="0" bIns="0" rIns="0">
              <a:spAutoFit/>
            </a:bodyPr>
            <a:lstStyle/>
            <a:p>
              <a:pPr>
                <a:lnSpc>
                  <a:spcPts val="4479"/>
                </a:lnSpc>
                <a:spcBef>
                  <a:spcPct val="0"/>
                </a:spcBef>
              </a:pPr>
              <a:r>
                <a:rPr lang="en-US" sz="3199" u="sng">
                  <a:solidFill>
                    <a:srgbClr val="5DBFD4"/>
                  </a:solidFill>
                  <a:latin typeface="Open Sans Bold"/>
                </a:rPr>
                <a:t>Rationale</a:t>
              </a:r>
            </a:p>
          </p:txBody>
        </p:sp>
      </p:grpSp>
      <p:grpSp>
        <p:nvGrpSpPr>
          <p:cNvPr name="Group 8" id="8"/>
          <p:cNvGrpSpPr/>
          <p:nvPr/>
        </p:nvGrpSpPr>
        <p:grpSpPr>
          <a:xfrm rot="0">
            <a:off x="3555679" y="5614947"/>
            <a:ext cx="11134959" cy="3392171"/>
            <a:chOff x="0" y="0"/>
            <a:chExt cx="14846612" cy="4522895"/>
          </a:xfrm>
        </p:grpSpPr>
        <p:sp>
          <p:nvSpPr>
            <p:cNvPr name="TextBox 9" id="9"/>
            <p:cNvSpPr txBox="true"/>
            <p:nvPr/>
          </p:nvSpPr>
          <p:spPr>
            <a:xfrm rot="0">
              <a:off x="0" y="793328"/>
              <a:ext cx="14846612" cy="3729567"/>
            </a:xfrm>
            <a:prstGeom prst="rect">
              <a:avLst/>
            </a:prstGeom>
          </p:spPr>
          <p:txBody>
            <a:bodyPr anchor="t" rtlCol="false" tIns="0" lIns="0" bIns="0" rIns="0">
              <a:spAutoFit/>
            </a:bodyPr>
            <a:lstStyle/>
            <a:p>
              <a:pPr algn="just">
                <a:lnSpc>
                  <a:spcPts val="2799"/>
                </a:lnSpc>
                <a:spcBef>
                  <a:spcPct val="0"/>
                </a:spcBef>
              </a:pPr>
              <a:r>
                <a:rPr lang="en-US" sz="1999">
                  <a:solidFill>
                    <a:srgbClr val="242A75"/>
                  </a:solidFill>
                  <a:latin typeface="Open Sans"/>
                </a:rPr>
                <a:t>the project encompasses the entire process of developing the stock predictor, from creating project documentation like the charter and data flow diagrams to backend development with a DDL script and predictive modeling. It also includes task automation using SQL Server Integration Services (SSIS) for data extraction, transformation, loading, and model integration, as well as creating reports and visualizations to present findings to stakeholders. The intended outcomes are to guide shareholders in making decisions about their stock holdings and to inform prospective investors about the potential of Thales's stock as an investment opportunity</a:t>
              </a:r>
            </a:p>
          </p:txBody>
        </p:sp>
        <p:sp>
          <p:nvSpPr>
            <p:cNvPr name="TextBox 10" id="10"/>
            <p:cNvSpPr txBox="true"/>
            <p:nvPr/>
          </p:nvSpPr>
          <p:spPr>
            <a:xfrm rot="0">
              <a:off x="0" y="-57150"/>
              <a:ext cx="2041264" cy="698078"/>
            </a:xfrm>
            <a:prstGeom prst="rect">
              <a:avLst/>
            </a:prstGeom>
          </p:spPr>
          <p:txBody>
            <a:bodyPr anchor="t" rtlCol="false" tIns="0" lIns="0" bIns="0" rIns="0">
              <a:spAutoFit/>
            </a:bodyPr>
            <a:lstStyle/>
            <a:p>
              <a:pPr>
                <a:lnSpc>
                  <a:spcPts val="4479"/>
                </a:lnSpc>
                <a:spcBef>
                  <a:spcPct val="0"/>
                </a:spcBef>
              </a:pPr>
              <a:r>
                <a:rPr lang="en-US" sz="3199" u="sng">
                  <a:solidFill>
                    <a:srgbClr val="5DBFD4"/>
                  </a:solidFill>
                  <a:latin typeface="Open Sans Bold"/>
                </a:rPr>
                <a:t>Scope</a:t>
              </a:r>
            </a:p>
          </p:txBody>
        </p:sp>
      </p:grpSp>
      <p:grpSp>
        <p:nvGrpSpPr>
          <p:cNvPr name="Group 11" id="11"/>
          <p:cNvGrpSpPr/>
          <p:nvPr/>
        </p:nvGrpSpPr>
        <p:grpSpPr>
          <a:xfrm rot="0">
            <a:off x="0" y="0"/>
            <a:ext cx="18288000" cy="1028700"/>
            <a:chOff x="0" y="0"/>
            <a:chExt cx="24384000" cy="1371600"/>
          </a:xfrm>
        </p:grpSpPr>
        <p:grpSp>
          <p:nvGrpSpPr>
            <p:cNvPr name="Group 12" id="12"/>
            <p:cNvGrpSpPr/>
            <p:nvPr/>
          </p:nvGrpSpPr>
          <p:grpSpPr>
            <a:xfrm rot="0">
              <a:off x="0" y="0"/>
              <a:ext cx="24384000" cy="1371600"/>
              <a:chOff x="0" y="0"/>
              <a:chExt cx="4816593" cy="270933"/>
            </a:xfrm>
          </p:grpSpPr>
          <p:sp>
            <p:nvSpPr>
              <p:cNvPr name="Freeform 13" id="1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14" id="14"/>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2" action="ppaction://hlinksldjump"/>
                </a:rPr>
                <a:t>DDL</a:t>
              </a:r>
            </a:p>
          </p:txBody>
        </p:sp>
        <p:sp>
          <p:nvSpPr>
            <p:cNvPr name="TextBox 16" id="16"/>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3" action="ppaction://hlinksldjump"/>
                </a:rPr>
                <a:t>Data</a:t>
              </a:r>
            </a:p>
            <a:p>
              <a:pPr algn="ctr">
                <a:lnSpc>
                  <a:spcPts val="2239"/>
                </a:lnSpc>
                <a:spcBef>
                  <a:spcPct val="0"/>
                </a:spcBef>
              </a:pPr>
              <a:r>
                <a:rPr lang="en-US" sz="1599" u="sng">
                  <a:solidFill>
                    <a:srgbClr val="FFFFFF"/>
                  </a:solidFill>
                  <a:latin typeface="Open Sans"/>
                  <a:hlinkClick r:id="rId3" action="ppaction://hlinksldjump"/>
                </a:rPr>
                <a:t>Dictionary</a:t>
              </a:r>
            </a:p>
          </p:txBody>
        </p:sp>
        <p:sp>
          <p:nvSpPr>
            <p:cNvPr name="TextBox 17" id="17"/>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8" id="18"/>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4" action="ppaction://hlinksldjump"/>
                </a:rPr>
                <a:t>Introduction</a:t>
              </a:r>
            </a:p>
          </p:txBody>
        </p:sp>
        <p:sp>
          <p:nvSpPr>
            <p:cNvPr name="TextBox 19" id="19"/>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5" action="ppaction://hlinksldjump"/>
                </a:rPr>
                <a:t>DFD</a:t>
              </a:r>
            </a:p>
          </p:txBody>
        </p:sp>
        <p:sp>
          <p:nvSpPr>
            <p:cNvPr name="TextBox 20" id="20"/>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6" action="ppaction://hlinksldjump"/>
                </a:rPr>
                <a:t>Gantt</a:t>
              </a:r>
            </a:p>
            <a:p>
              <a:pPr>
                <a:lnSpc>
                  <a:spcPts val="2239"/>
                </a:lnSpc>
                <a:spcBef>
                  <a:spcPct val="0"/>
                </a:spcBef>
              </a:pPr>
              <a:r>
                <a:rPr lang="en-US" sz="1599" u="sng">
                  <a:solidFill>
                    <a:srgbClr val="FFFFFF"/>
                  </a:solidFill>
                  <a:latin typeface="Open Sans"/>
                  <a:hlinkClick r:id="rId6" action="ppaction://hlinksldjump"/>
                </a:rPr>
                <a:t>Chart</a:t>
              </a:r>
            </a:p>
          </p:txBody>
        </p:sp>
        <p:sp>
          <p:nvSpPr>
            <p:cNvPr name="TextBox 21" id="21"/>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7" action="ppaction://hlinksldjump"/>
                </a:rPr>
                <a:t>Live</a:t>
              </a:r>
            </a:p>
            <a:p>
              <a:pPr algn="ctr">
                <a:lnSpc>
                  <a:spcPts val="2239"/>
                </a:lnSpc>
                <a:spcBef>
                  <a:spcPct val="0"/>
                </a:spcBef>
              </a:pPr>
              <a:r>
                <a:rPr lang="en-US" sz="1599" u="sng">
                  <a:solidFill>
                    <a:srgbClr val="FFFFFF"/>
                  </a:solidFill>
                  <a:latin typeface="Open Sans"/>
                  <a:hlinkClick r:id="rId7" action="ppaction://hlinksldjump"/>
                </a:rPr>
                <a:t>Demo</a:t>
              </a:r>
            </a:p>
          </p:txBody>
        </p:sp>
        <p:sp>
          <p:nvSpPr>
            <p:cNvPr name="Freeform 22" id="22"/>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8"/>
              <a:stretch>
                <a:fillRect l="0" t="-277846" r="0" b="-361596"/>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4930512" y="2711736"/>
            <a:ext cx="8426977" cy="6565060"/>
          </a:xfrm>
          <a:custGeom>
            <a:avLst/>
            <a:gdLst/>
            <a:ahLst/>
            <a:cxnLst/>
            <a:rect r="r" b="b" t="t" l="l"/>
            <a:pathLst>
              <a:path h="6565060" w="8426977">
                <a:moveTo>
                  <a:pt x="0" y="0"/>
                </a:moveTo>
                <a:lnTo>
                  <a:pt x="8426976" y="0"/>
                </a:lnTo>
                <a:lnTo>
                  <a:pt x="8426976" y="6565060"/>
                </a:lnTo>
                <a:lnTo>
                  <a:pt x="0" y="6565060"/>
                </a:lnTo>
                <a:lnTo>
                  <a:pt x="0" y="0"/>
                </a:lnTo>
                <a:close/>
              </a:path>
            </a:pathLst>
          </a:custGeom>
          <a:blipFill>
            <a:blip r:embed="rId2"/>
            <a:stretch>
              <a:fillRect l="0" t="-373" r="0" b="-373"/>
            </a:stretch>
          </a:blipFill>
        </p:spPr>
      </p:sp>
      <p:sp>
        <p:nvSpPr>
          <p:cNvPr name="TextBox 4" id="4"/>
          <p:cNvSpPr txBox="true"/>
          <p:nvPr/>
        </p:nvSpPr>
        <p:spPr>
          <a:xfrm rot="0">
            <a:off x="17086919" y="9614430"/>
            <a:ext cx="809760" cy="197971"/>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03</a:t>
            </a:r>
          </a:p>
        </p:txBody>
      </p:sp>
      <p:sp>
        <p:nvSpPr>
          <p:cNvPr name="TextBox 5" id="5"/>
          <p:cNvSpPr txBox="true"/>
          <p:nvPr/>
        </p:nvSpPr>
        <p:spPr>
          <a:xfrm rot="0">
            <a:off x="814339" y="1886871"/>
            <a:ext cx="7317940" cy="16878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Entity Relationship Diagram</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
        <p:nvSpPr>
          <p:cNvPr name="TextBox 18" id="18"/>
          <p:cNvSpPr txBox="true"/>
          <p:nvPr/>
        </p:nvSpPr>
        <p:spPr>
          <a:xfrm rot="0">
            <a:off x="814339" y="3498501"/>
            <a:ext cx="1600974" cy="646431"/>
          </a:xfrm>
          <a:prstGeom prst="rect">
            <a:avLst/>
          </a:prstGeom>
        </p:spPr>
        <p:txBody>
          <a:bodyPr anchor="t" rtlCol="false" tIns="0" lIns="0" bIns="0" rIns="0">
            <a:spAutoFit/>
          </a:bodyPr>
          <a:lstStyle/>
          <a:p>
            <a:pPr>
              <a:lnSpc>
                <a:spcPts val="5319"/>
              </a:lnSpc>
              <a:spcBef>
                <a:spcPct val="0"/>
              </a:spcBef>
            </a:pPr>
            <a:r>
              <a:rPr lang="en-US" sz="3799" u="sng">
                <a:solidFill>
                  <a:srgbClr val="5DBFD4"/>
                </a:solidFill>
                <a:latin typeface="Open Sans Bold"/>
              </a:rPr>
              <a:t>Tables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grpSp>
        <p:nvGrpSpPr>
          <p:cNvPr name="Group 3" id="3"/>
          <p:cNvGrpSpPr/>
          <p:nvPr/>
        </p:nvGrpSpPr>
        <p:grpSpPr>
          <a:xfrm rot="0">
            <a:off x="4707151" y="1695796"/>
            <a:ext cx="8873698" cy="7562504"/>
            <a:chOff x="0" y="0"/>
            <a:chExt cx="11831598" cy="10083338"/>
          </a:xfrm>
        </p:grpSpPr>
        <p:sp>
          <p:nvSpPr>
            <p:cNvPr name="Freeform 4" id="4"/>
            <p:cNvSpPr/>
            <p:nvPr/>
          </p:nvSpPr>
          <p:spPr>
            <a:xfrm flipH="false" flipV="false" rot="0">
              <a:off x="8519861" y="0"/>
              <a:ext cx="3311736" cy="10083338"/>
            </a:xfrm>
            <a:custGeom>
              <a:avLst/>
              <a:gdLst/>
              <a:ahLst/>
              <a:cxnLst/>
              <a:rect r="r" b="b" t="t" l="l"/>
              <a:pathLst>
                <a:path h="10083338" w="3311736">
                  <a:moveTo>
                    <a:pt x="0" y="0"/>
                  </a:moveTo>
                  <a:lnTo>
                    <a:pt x="3311737" y="0"/>
                  </a:lnTo>
                  <a:lnTo>
                    <a:pt x="3311737" y="10083338"/>
                  </a:lnTo>
                  <a:lnTo>
                    <a:pt x="0" y="10083338"/>
                  </a:lnTo>
                  <a:lnTo>
                    <a:pt x="0" y="0"/>
                  </a:lnTo>
                  <a:close/>
                </a:path>
              </a:pathLst>
            </a:custGeom>
            <a:blipFill>
              <a:blip r:embed="rId2"/>
              <a:stretch>
                <a:fillRect l="0" t="0" r="0" b="0"/>
              </a:stretch>
            </a:blipFill>
          </p:spPr>
        </p:sp>
        <p:sp>
          <p:nvSpPr>
            <p:cNvPr name="Freeform 5" id="5"/>
            <p:cNvSpPr/>
            <p:nvPr/>
          </p:nvSpPr>
          <p:spPr>
            <a:xfrm flipH="false" flipV="false" rot="0">
              <a:off x="5156567" y="181284"/>
              <a:ext cx="3363294" cy="9902054"/>
            </a:xfrm>
            <a:custGeom>
              <a:avLst/>
              <a:gdLst/>
              <a:ahLst/>
              <a:cxnLst/>
              <a:rect r="r" b="b" t="t" l="l"/>
              <a:pathLst>
                <a:path h="9902054" w="3363294">
                  <a:moveTo>
                    <a:pt x="0" y="0"/>
                  </a:moveTo>
                  <a:lnTo>
                    <a:pt x="3363294" y="0"/>
                  </a:lnTo>
                  <a:lnTo>
                    <a:pt x="3363294" y="9902054"/>
                  </a:lnTo>
                  <a:lnTo>
                    <a:pt x="0" y="9902054"/>
                  </a:lnTo>
                  <a:lnTo>
                    <a:pt x="0" y="0"/>
                  </a:lnTo>
                  <a:close/>
                </a:path>
              </a:pathLst>
            </a:custGeom>
            <a:blipFill>
              <a:blip r:embed="rId3"/>
              <a:stretch>
                <a:fillRect l="0" t="0" r="0" b="0"/>
              </a:stretch>
            </a:blipFill>
          </p:spPr>
        </p:sp>
        <p:sp>
          <p:nvSpPr>
            <p:cNvPr name="Freeform 6" id="6"/>
            <p:cNvSpPr/>
            <p:nvPr/>
          </p:nvSpPr>
          <p:spPr>
            <a:xfrm flipH="false" flipV="false" rot="0">
              <a:off x="0" y="1489059"/>
              <a:ext cx="5156567" cy="8594279"/>
            </a:xfrm>
            <a:custGeom>
              <a:avLst/>
              <a:gdLst/>
              <a:ahLst/>
              <a:cxnLst/>
              <a:rect r="r" b="b" t="t" l="l"/>
              <a:pathLst>
                <a:path h="8594279" w="5156567">
                  <a:moveTo>
                    <a:pt x="0" y="0"/>
                  </a:moveTo>
                  <a:lnTo>
                    <a:pt x="5156567" y="0"/>
                  </a:lnTo>
                  <a:lnTo>
                    <a:pt x="5156567" y="8594279"/>
                  </a:lnTo>
                  <a:lnTo>
                    <a:pt x="0" y="8594279"/>
                  </a:lnTo>
                  <a:lnTo>
                    <a:pt x="0" y="0"/>
                  </a:lnTo>
                  <a:close/>
                </a:path>
              </a:pathLst>
            </a:custGeom>
            <a:blipFill>
              <a:blip r:embed="rId4"/>
              <a:stretch>
                <a:fillRect l="0" t="0" r="0" b="0"/>
              </a:stretch>
            </a:blipFill>
          </p:spPr>
        </p:sp>
      </p:grpSp>
      <p:sp>
        <p:nvSpPr>
          <p:cNvPr name="TextBox 7" id="7"/>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04</a:t>
            </a:r>
          </a:p>
        </p:txBody>
      </p:sp>
      <p:sp>
        <p:nvSpPr>
          <p:cNvPr name="TextBox 8" id="8"/>
          <p:cNvSpPr txBox="true"/>
          <p:nvPr/>
        </p:nvSpPr>
        <p:spPr>
          <a:xfrm rot="0">
            <a:off x="814339" y="1886871"/>
            <a:ext cx="7317940" cy="16878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Entity Relationship Diagram</a:t>
            </a:r>
          </a:p>
        </p:txBody>
      </p:sp>
      <p:sp>
        <p:nvSpPr>
          <p:cNvPr name="TextBox 9" id="9"/>
          <p:cNvSpPr txBox="true"/>
          <p:nvPr/>
        </p:nvSpPr>
        <p:spPr>
          <a:xfrm rot="0">
            <a:off x="814339" y="3498501"/>
            <a:ext cx="1600974" cy="646431"/>
          </a:xfrm>
          <a:prstGeom prst="rect">
            <a:avLst/>
          </a:prstGeom>
        </p:spPr>
        <p:txBody>
          <a:bodyPr anchor="t" rtlCol="false" tIns="0" lIns="0" bIns="0" rIns="0">
            <a:spAutoFit/>
          </a:bodyPr>
          <a:lstStyle/>
          <a:p>
            <a:pPr>
              <a:lnSpc>
                <a:spcPts val="5319"/>
              </a:lnSpc>
              <a:spcBef>
                <a:spcPct val="0"/>
              </a:spcBef>
            </a:pPr>
            <a:r>
              <a:rPr lang="en-US" sz="3799" u="sng">
                <a:solidFill>
                  <a:srgbClr val="5DBFD4"/>
                </a:solidFill>
                <a:latin typeface="Open Sans Bold"/>
              </a:rPr>
              <a:t>Views</a:t>
            </a:r>
          </a:p>
        </p:txBody>
      </p:sp>
      <p:grpSp>
        <p:nvGrpSpPr>
          <p:cNvPr name="Group 10" id="10"/>
          <p:cNvGrpSpPr/>
          <p:nvPr/>
        </p:nvGrpSpPr>
        <p:grpSpPr>
          <a:xfrm rot="0">
            <a:off x="0" y="0"/>
            <a:ext cx="18288000" cy="1028700"/>
            <a:chOff x="0" y="0"/>
            <a:chExt cx="24384000" cy="1371600"/>
          </a:xfrm>
        </p:grpSpPr>
        <p:grpSp>
          <p:nvGrpSpPr>
            <p:cNvPr name="Group 11" id="11"/>
            <p:cNvGrpSpPr/>
            <p:nvPr/>
          </p:nvGrpSpPr>
          <p:grpSpPr>
            <a:xfrm rot="0">
              <a:off x="0" y="0"/>
              <a:ext cx="24384000" cy="1371600"/>
              <a:chOff x="0" y="0"/>
              <a:chExt cx="4816593" cy="270933"/>
            </a:xfrm>
          </p:grpSpPr>
          <p:sp>
            <p:nvSpPr>
              <p:cNvPr name="Freeform 12" id="12"/>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13" id="13"/>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DDL</a:t>
              </a:r>
            </a:p>
          </p:txBody>
        </p:sp>
        <p:sp>
          <p:nvSpPr>
            <p:cNvPr name="TextBox 15" id="15"/>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6" action="ppaction://hlinksldjump"/>
                </a:rPr>
                <a:t>Data</a:t>
              </a:r>
            </a:p>
            <a:p>
              <a:pPr algn="ctr">
                <a:lnSpc>
                  <a:spcPts val="2239"/>
                </a:lnSpc>
                <a:spcBef>
                  <a:spcPct val="0"/>
                </a:spcBef>
              </a:pPr>
              <a:r>
                <a:rPr lang="en-US" sz="1599" u="sng">
                  <a:solidFill>
                    <a:srgbClr val="FFFFFF"/>
                  </a:solidFill>
                  <a:latin typeface="Open Sans"/>
                  <a:hlinkClick r:id="rId6" action="ppaction://hlinksldjump"/>
                </a:rPr>
                <a:t>Dictionary</a:t>
              </a:r>
            </a:p>
          </p:txBody>
        </p:sp>
        <p:sp>
          <p:nvSpPr>
            <p:cNvPr name="TextBox 16" id="16"/>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7" id="17"/>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7" action="ppaction://hlinksldjump"/>
                </a:rPr>
                <a:t>Introduction</a:t>
              </a:r>
            </a:p>
          </p:txBody>
        </p:sp>
        <p:sp>
          <p:nvSpPr>
            <p:cNvPr name="TextBox 18" id="18"/>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8" action="ppaction://hlinksldjump"/>
                </a:rPr>
                <a:t>DFD</a:t>
              </a:r>
            </a:p>
          </p:txBody>
        </p:sp>
        <p:sp>
          <p:nvSpPr>
            <p:cNvPr name="TextBox 19" id="19"/>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9" action="ppaction://hlinksldjump"/>
                </a:rPr>
                <a:t>Gantt</a:t>
              </a:r>
            </a:p>
            <a:p>
              <a:pPr>
                <a:lnSpc>
                  <a:spcPts val="2239"/>
                </a:lnSpc>
                <a:spcBef>
                  <a:spcPct val="0"/>
                </a:spcBef>
              </a:pPr>
              <a:r>
                <a:rPr lang="en-US" sz="1599" u="sng">
                  <a:solidFill>
                    <a:srgbClr val="FFFFFF"/>
                  </a:solidFill>
                  <a:latin typeface="Open Sans"/>
                  <a:hlinkClick r:id="rId9" action="ppaction://hlinksldjump"/>
                </a:rPr>
                <a:t>Chart</a:t>
              </a:r>
            </a:p>
          </p:txBody>
        </p:sp>
        <p:sp>
          <p:nvSpPr>
            <p:cNvPr name="TextBox 20" id="20"/>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10" action="ppaction://hlinksldjump"/>
                </a:rPr>
                <a:t>Live</a:t>
              </a:r>
            </a:p>
            <a:p>
              <a:pPr algn="ctr">
                <a:lnSpc>
                  <a:spcPts val="2239"/>
                </a:lnSpc>
                <a:spcBef>
                  <a:spcPct val="0"/>
                </a:spcBef>
              </a:pPr>
              <a:r>
                <a:rPr lang="en-US" sz="1599" u="sng">
                  <a:solidFill>
                    <a:srgbClr val="FFFFFF"/>
                  </a:solidFill>
                  <a:latin typeface="Open Sans"/>
                  <a:hlinkClick r:id="rId10" action="ppaction://hlinksldjump"/>
                </a:rPr>
                <a:t>Demo</a:t>
              </a:r>
            </a:p>
          </p:txBody>
        </p:sp>
        <p:sp>
          <p:nvSpPr>
            <p:cNvPr name="Freeform 21" id="21"/>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11"/>
              <a:stretch>
                <a:fillRect l="0" t="-277846" r="0" b="-361596"/>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TextBox 3" id="3"/>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05</a:t>
            </a:r>
          </a:p>
        </p:txBody>
      </p:sp>
      <p:sp>
        <p:nvSpPr>
          <p:cNvPr name="TextBox 4" id="4"/>
          <p:cNvSpPr txBox="true"/>
          <p:nvPr/>
        </p:nvSpPr>
        <p:spPr>
          <a:xfrm rot="0">
            <a:off x="814339" y="1886871"/>
            <a:ext cx="4525667" cy="16878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Data Flow</a:t>
            </a:r>
          </a:p>
          <a:p>
            <a:pPr>
              <a:lnSpc>
                <a:spcPts val="6660"/>
              </a:lnSpc>
            </a:pPr>
            <a:r>
              <a:rPr lang="en-US" sz="6000">
                <a:solidFill>
                  <a:srgbClr val="242A75"/>
                </a:solidFill>
                <a:latin typeface="Inter Bold"/>
              </a:rPr>
              <a:t>Diagram</a:t>
            </a:r>
          </a:p>
        </p:txBody>
      </p:sp>
      <p:grpSp>
        <p:nvGrpSpPr>
          <p:cNvPr name="Group 5" id="5"/>
          <p:cNvGrpSpPr/>
          <p:nvPr/>
        </p:nvGrpSpPr>
        <p:grpSpPr>
          <a:xfrm rot="0">
            <a:off x="3742428" y="4597045"/>
            <a:ext cx="10803144" cy="4780687"/>
            <a:chOff x="0" y="0"/>
            <a:chExt cx="14404192" cy="6374250"/>
          </a:xfrm>
        </p:grpSpPr>
        <p:sp>
          <p:nvSpPr>
            <p:cNvPr name="Freeform 6" id="6"/>
            <p:cNvSpPr/>
            <p:nvPr/>
          </p:nvSpPr>
          <p:spPr>
            <a:xfrm flipH="false" flipV="false" rot="0">
              <a:off x="0" y="795963"/>
              <a:ext cx="14404192" cy="5578287"/>
            </a:xfrm>
            <a:custGeom>
              <a:avLst/>
              <a:gdLst/>
              <a:ahLst/>
              <a:cxnLst/>
              <a:rect r="r" b="b" t="t" l="l"/>
              <a:pathLst>
                <a:path h="5578287" w="14404192">
                  <a:moveTo>
                    <a:pt x="0" y="0"/>
                  </a:moveTo>
                  <a:lnTo>
                    <a:pt x="14404192" y="0"/>
                  </a:lnTo>
                  <a:lnTo>
                    <a:pt x="14404192" y="5578287"/>
                  </a:lnTo>
                  <a:lnTo>
                    <a:pt x="0" y="5578287"/>
                  </a:lnTo>
                  <a:lnTo>
                    <a:pt x="0" y="0"/>
                  </a:lnTo>
                  <a:close/>
                </a:path>
              </a:pathLst>
            </a:custGeom>
            <a:blipFill>
              <a:blip r:embed="rId2"/>
              <a:stretch>
                <a:fillRect l="0" t="-15942" r="0" b="0"/>
              </a:stretch>
            </a:blipFill>
          </p:spPr>
        </p:sp>
        <p:sp>
          <p:nvSpPr>
            <p:cNvPr name="TextBox 7" id="7"/>
            <p:cNvSpPr txBox="true"/>
            <p:nvPr/>
          </p:nvSpPr>
          <p:spPr>
            <a:xfrm rot="0">
              <a:off x="0" y="-57150"/>
              <a:ext cx="2131621" cy="698078"/>
            </a:xfrm>
            <a:prstGeom prst="rect">
              <a:avLst/>
            </a:prstGeom>
          </p:spPr>
          <p:txBody>
            <a:bodyPr anchor="t" rtlCol="false" tIns="0" lIns="0" bIns="0" rIns="0">
              <a:spAutoFit/>
            </a:bodyPr>
            <a:lstStyle/>
            <a:p>
              <a:pPr>
                <a:lnSpc>
                  <a:spcPts val="4479"/>
                </a:lnSpc>
                <a:spcBef>
                  <a:spcPct val="0"/>
                </a:spcBef>
              </a:pPr>
              <a:r>
                <a:rPr lang="en-US" sz="3199" u="sng">
                  <a:solidFill>
                    <a:srgbClr val="5DBFD4"/>
                  </a:solidFill>
                  <a:latin typeface="Open Sans Bold"/>
                </a:rPr>
                <a:t>Level 1</a:t>
              </a:r>
            </a:p>
          </p:txBody>
        </p:sp>
      </p:grpSp>
      <p:grpSp>
        <p:nvGrpSpPr>
          <p:cNvPr name="Group 8" id="8"/>
          <p:cNvGrpSpPr/>
          <p:nvPr/>
        </p:nvGrpSpPr>
        <p:grpSpPr>
          <a:xfrm rot="0">
            <a:off x="5340006" y="2552356"/>
            <a:ext cx="7607987" cy="2044690"/>
            <a:chOff x="0" y="0"/>
            <a:chExt cx="10143983" cy="2726253"/>
          </a:xfrm>
        </p:grpSpPr>
        <p:sp>
          <p:nvSpPr>
            <p:cNvPr name="Freeform 9" id="9"/>
            <p:cNvSpPr/>
            <p:nvPr/>
          </p:nvSpPr>
          <p:spPr>
            <a:xfrm flipH="false" flipV="false" rot="0">
              <a:off x="0" y="677256"/>
              <a:ext cx="10143983" cy="2048996"/>
            </a:xfrm>
            <a:custGeom>
              <a:avLst/>
              <a:gdLst/>
              <a:ahLst/>
              <a:cxnLst/>
              <a:rect r="r" b="b" t="t" l="l"/>
              <a:pathLst>
                <a:path h="2048996" w="10143983">
                  <a:moveTo>
                    <a:pt x="0" y="0"/>
                  </a:moveTo>
                  <a:lnTo>
                    <a:pt x="10143983" y="0"/>
                  </a:lnTo>
                  <a:lnTo>
                    <a:pt x="10143983" y="2048997"/>
                  </a:lnTo>
                  <a:lnTo>
                    <a:pt x="0" y="2048997"/>
                  </a:lnTo>
                  <a:lnTo>
                    <a:pt x="0" y="0"/>
                  </a:lnTo>
                  <a:close/>
                </a:path>
              </a:pathLst>
            </a:custGeom>
            <a:blipFill>
              <a:blip r:embed="rId3"/>
              <a:stretch>
                <a:fillRect l="0" t="-70917" r="0" b="0"/>
              </a:stretch>
            </a:blipFill>
          </p:spPr>
        </p:sp>
        <p:sp>
          <p:nvSpPr>
            <p:cNvPr name="TextBox 10" id="10"/>
            <p:cNvSpPr txBox="true"/>
            <p:nvPr/>
          </p:nvSpPr>
          <p:spPr>
            <a:xfrm rot="0">
              <a:off x="203200" y="-57150"/>
              <a:ext cx="2131621" cy="698078"/>
            </a:xfrm>
            <a:prstGeom prst="rect">
              <a:avLst/>
            </a:prstGeom>
          </p:spPr>
          <p:txBody>
            <a:bodyPr anchor="t" rtlCol="false" tIns="0" lIns="0" bIns="0" rIns="0">
              <a:spAutoFit/>
            </a:bodyPr>
            <a:lstStyle/>
            <a:p>
              <a:pPr>
                <a:lnSpc>
                  <a:spcPts val="4479"/>
                </a:lnSpc>
                <a:spcBef>
                  <a:spcPct val="0"/>
                </a:spcBef>
              </a:pPr>
              <a:r>
                <a:rPr lang="en-US" sz="3199" u="sng">
                  <a:solidFill>
                    <a:srgbClr val="5DBFD4"/>
                  </a:solidFill>
                  <a:latin typeface="Open Sans Bold"/>
                </a:rPr>
                <a:t>Level 0</a:t>
              </a:r>
            </a:p>
          </p:txBody>
        </p:sp>
      </p:grpSp>
      <p:grpSp>
        <p:nvGrpSpPr>
          <p:cNvPr name="Group 11" id="11"/>
          <p:cNvGrpSpPr/>
          <p:nvPr/>
        </p:nvGrpSpPr>
        <p:grpSpPr>
          <a:xfrm rot="0">
            <a:off x="0" y="0"/>
            <a:ext cx="18288000" cy="1028700"/>
            <a:chOff x="0" y="0"/>
            <a:chExt cx="24384000" cy="1371600"/>
          </a:xfrm>
        </p:grpSpPr>
        <p:grpSp>
          <p:nvGrpSpPr>
            <p:cNvPr name="Group 12" id="12"/>
            <p:cNvGrpSpPr/>
            <p:nvPr/>
          </p:nvGrpSpPr>
          <p:grpSpPr>
            <a:xfrm rot="0">
              <a:off x="0" y="0"/>
              <a:ext cx="24384000" cy="1371600"/>
              <a:chOff x="0" y="0"/>
              <a:chExt cx="4816593" cy="270933"/>
            </a:xfrm>
          </p:grpSpPr>
          <p:sp>
            <p:nvSpPr>
              <p:cNvPr name="Freeform 13" id="13"/>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14" id="14"/>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4" action="ppaction://hlinksldjump"/>
                </a:rPr>
                <a:t>DDL</a:t>
              </a:r>
            </a:p>
          </p:txBody>
        </p:sp>
        <p:sp>
          <p:nvSpPr>
            <p:cNvPr name="TextBox 16" id="16"/>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5" action="ppaction://hlinksldjump"/>
                </a:rPr>
                <a:t>Data</a:t>
              </a:r>
            </a:p>
            <a:p>
              <a:pPr algn="ctr">
                <a:lnSpc>
                  <a:spcPts val="2239"/>
                </a:lnSpc>
                <a:spcBef>
                  <a:spcPct val="0"/>
                </a:spcBef>
              </a:pPr>
              <a:r>
                <a:rPr lang="en-US" sz="1599" u="sng">
                  <a:solidFill>
                    <a:srgbClr val="FFFFFF"/>
                  </a:solidFill>
                  <a:latin typeface="Open Sans"/>
                  <a:hlinkClick r:id="rId5" action="ppaction://hlinksldjump"/>
                </a:rPr>
                <a:t>Dictionary</a:t>
              </a:r>
            </a:p>
          </p:txBody>
        </p:sp>
        <p:sp>
          <p:nvSpPr>
            <p:cNvPr name="TextBox 17" id="17"/>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8" id="18"/>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6" action="ppaction://hlinksldjump"/>
                </a:rPr>
                <a:t>Introduction</a:t>
              </a:r>
            </a:p>
          </p:txBody>
        </p:sp>
        <p:sp>
          <p:nvSpPr>
            <p:cNvPr name="TextBox 19" id="19"/>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7" action="ppaction://hlinksldjump"/>
                </a:rPr>
                <a:t>DFD</a:t>
              </a:r>
            </a:p>
          </p:txBody>
        </p:sp>
        <p:sp>
          <p:nvSpPr>
            <p:cNvPr name="TextBox 20" id="20"/>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8" action="ppaction://hlinksldjump"/>
                </a:rPr>
                <a:t>Gantt</a:t>
              </a:r>
            </a:p>
            <a:p>
              <a:pPr>
                <a:lnSpc>
                  <a:spcPts val="2239"/>
                </a:lnSpc>
                <a:spcBef>
                  <a:spcPct val="0"/>
                </a:spcBef>
              </a:pPr>
              <a:r>
                <a:rPr lang="en-US" sz="1599" u="sng">
                  <a:solidFill>
                    <a:srgbClr val="FFFFFF"/>
                  </a:solidFill>
                  <a:latin typeface="Open Sans"/>
                  <a:hlinkClick r:id="rId8" action="ppaction://hlinksldjump"/>
                </a:rPr>
                <a:t>Chart</a:t>
              </a:r>
            </a:p>
          </p:txBody>
        </p:sp>
        <p:sp>
          <p:nvSpPr>
            <p:cNvPr name="TextBox 21" id="21"/>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9" action="ppaction://hlinksldjump"/>
                </a:rPr>
                <a:t>Live</a:t>
              </a:r>
            </a:p>
            <a:p>
              <a:pPr algn="ctr">
                <a:lnSpc>
                  <a:spcPts val="2239"/>
                </a:lnSpc>
                <a:spcBef>
                  <a:spcPct val="0"/>
                </a:spcBef>
              </a:pPr>
              <a:r>
                <a:rPr lang="en-US" sz="1599" u="sng">
                  <a:solidFill>
                    <a:srgbClr val="FFFFFF"/>
                  </a:solidFill>
                  <a:latin typeface="Open Sans"/>
                  <a:hlinkClick r:id="rId9" action="ppaction://hlinksldjump"/>
                </a:rPr>
                <a:t>Demo</a:t>
              </a:r>
            </a:p>
          </p:txBody>
        </p:sp>
        <p:sp>
          <p:nvSpPr>
            <p:cNvPr name="Freeform 22" id="22"/>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10"/>
              <a:stretch>
                <a:fillRect l="0" t="-277846" r="0" b="-361596"/>
              </a:stretch>
            </a:blip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2084519" y="2943128"/>
            <a:ext cx="14118961" cy="7045957"/>
          </a:xfrm>
          <a:custGeom>
            <a:avLst/>
            <a:gdLst/>
            <a:ahLst/>
            <a:cxnLst/>
            <a:rect r="r" b="b" t="t" l="l"/>
            <a:pathLst>
              <a:path h="7045957" w="14118961">
                <a:moveTo>
                  <a:pt x="0" y="0"/>
                </a:moveTo>
                <a:lnTo>
                  <a:pt x="14118962" y="0"/>
                </a:lnTo>
                <a:lnTo>
                  <a:pt x="14118962" y="7045956"/>
                </a:lnTo>
                <a:lnTo>
                  <a:pt x="0" y="7045956"/>
                </a:lnTo>
                <a:lnTo>
                  <a:pt x="0" y="0"/>
                </a:lnTo>
                <a:close/>
              </a:path>
            </a:pathLst>
          </a:custGeom>
          <a:blipFill>
            <a:blip r:embed="rId2"/>
            <a:stretch>
              <a:fillRect l="0" t="0" r="0" b="0"/>
            </a:stretch>
          </a:blipFill>
        </p:spPr>
      </p:sp>
      <p:sp>
        <p:nvSpPr>
          <p:cNvPr name="TextBox 4" id="4"/>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06</a:t>
            </a:r>
          </a:p>
        </p:txBody>
      </p:sp>
      <p:sp>
        <p:nvSpPr>
          <p:cNvPr name="TextBox 5" id="5"/>
          <p:cNvSpPr txBox="true"/>
          <p:nvPr/>
        </p:nvSpPr>
        <p:spPr>
          <a:xfrm rot="0">
            <a:off x="814339" y="1886871"/>
            <a:ext cx="7317940" cy="8496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Data Dictionary</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3157893" y="3281262"/>
            <a:ext cx="12075642" cy="5977038"/>
          </a:xfrm>
          <a:custGeom>
            <a:avLst/>
            <a:gdLst/>
            <a:ahLst/>
            <a:cxnLst/>
            <a:rect r="r" b="b" t="t" l="l"/>
            <a:pathLst>
              <a:path h="5977038" w="12075642">
                <a:moveTo>
                  <a:pt x="0" y="0"/>
                </a:moveTo>
                <a:lnTo>
                  <a:pt x="12075642" y="0"/>
                </a:lnTo>
                <a:lnTo>
                  <a:pt x="12075642" y="5977038"/>
                </a:lnTo>
                <a:lnTo>
                  <a:pt x="0" y="5977038"/>
                </a:lnTo>
                <a:lnTo>
                  <a:pt x="0" y="0"/>
                </a:lnTo>
                <a:close/>
              </a:path>
            </a:pathLst>
          </a:custGeom>
          <a:blipFill>
            <a:blip r:embed="rId2"/>
            <a:stretch>
              <a:fillRect l="0" t="0" r="0" b="0"/>
            </a:stretch>
          </a:blipFill>
        </p:spPr>
      </p:sp>
      <p:sp>
        <p:nvSpPr>
          <p:cNvPr name="TextBox 4" id="4"/>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07</a:t>
            </a:r>
          </a:p>
        </p:txBody>
      </p:sp>
      <p:sp>
        <p:nvSpPr>
          <p:cNvPr name="TextBox 5" id="5"/>
          <p:cNvSpPr txBox="true"/>
          <p:nvPr/>
        </p:nvSpPr>
        <p:spPr>
          <a:xfrm rot="0">
            <a:off x="814339" y="1886871"/>
            <a:ext cx="7317940" cy="16878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Database Schema</a:t>
            </a:r>
          </a:p>
          <a:p>
            <a:pPr>
              <a:lnSpc>
                <a:spcPts val="6660"/>
              </a:lnSpc>
            </a:pPr>
            <a:r>
              <a:rPr lang="en-US" sz="6000">
                <a:solidFill>
                  <a:srgbClr val="242A75"/>
                </a:solidFill>
                <a:latin typeface="Inter Bold"/>
              </a:rPr>
              <a:t>Script</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3050127" y="3350113"/>
            <a:ext cx="12187746" cy="5908187"/>
          </a:xfrm>
          <a:custGeom>
            <a:avLst/>
            <a:gdLst/>
            <a:ahLst/>
            <a:cxnLst/>
            <a:rect r="r" b="b" t="t" l="l"/>
            <a:pathLst>
              <a:path h="5908187" w="12187746">
                <a:moveTo>
                  <a:pt x="0" y="0"/>
                </a:moveTo>
                <a:lnTo>
                  <a:pt x="12187746" y="0"/>
                </a:lnTo>
                <a:lnTo>
                  <a:pt x="12187746" y="5908187"/>
                </a:lnTo>
                <a:lnTo>
                  <a:pt x="0" y="5908187"/>
                </a:lnTo>
                <a:lnTo>
                  <a:pt x="0" y="0"/>
                </a:lnTo>
                <a:close/>
              </a:path>
            </a:pathLst>
          </a:custGeom>
          <a:blipFill>
            <a:blip r:embed="rId2"/>
            <a:stretch>
              <a:fillRect l="0" t="0" r="0" b="0"/>
            </a:stretch>
          </a:blipFill>
        </p:spPr>
      </p:sp>
      <p:sp>
        <p:nvSpPr>
          <p:cNvPr name="TextBox 4" id="4"/>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08</a:t>
            </a:r>
          </a:p>
        </p:txBody>
      </p:sp>
      <p:sp>
        <p:nvSpPr>
          <p:cNvPr name="TextBox 5" id="5"/>
          <p:cNvSpPr txBox="true"/>
          <p:nvPr/>
        </p:nvSpPr>
        <p:spPr>
          <a:xfrm rot="0">
            <a:off x="814339" y="1886871"/>
            <a:ext cx="7317940" cy="16878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Database Schema</a:t>
            </a:r>
          </a:p>
          <a:p>
            <a:pPr>
              <a:lnSpc>
                <a:spcPts val="6660"/>
              </a:lnSpc>
            </a:pPr>
            <a:r>
              <a:rPr lang="en-US" sz="6000">
                <a:solidFill>
                  <a:srgbClr val="242A75"/>
                </a:solidFill>
                <a:latin typeface="Inter Bold"/>
              </a:rPr>
              <a:t>Script</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814339" y="2711736"/>
            <a:ext cx="2772598" cy="0"/>
          </a:xfrm>
          <a:prstGeom prst="line">
            <a:avLst/>
          </a:prstGeom>
          <a:ln cap="flat" w="19050">
            <a:solidFill>
              <a:srgbClr val="FFFFFF"/>
            </a:solidFill>
            <a:prstDash val="solid"/>
            <a:headEnd type="none" len="sm" w="sm"/>
            <a:tailEnd type="none" len="sm" w="sm"/>
          </a:ln>
        </p:spPr>
      </p:sp>
      <p:sp>
        <p:nvSpPr>
          <p:cNvPr name="Freeform 3" id="3"/>
          <p:cNvSpPr/>
          <p:nvPr/>
        </p:nvSpPr>
        <p:spPr>
          <a:xfrm flipH="false" flipV="false" rot="0">
            <a:off x="958485" y="3129280"/>
            <a:ext cx="16371030" cy="5463831"/>
          </a:xfrm>
          <a:custGeom>
            <a:avLst/>
            <a:gdLst/>
            <a:ahLst/>
            <a:cxnLst/>
            <a:rect r="r" b="b" t="t" l="l"/>
            <a:pathLst>
              <a:path h="5463831" w="16371030">
                <a:moveTo>
                  <a:pt x="0" y="0"/>
                </a:moveTo>
                <a:lnTo>
                  <a:pt x="16371030" y="0"/>
                </a:lnTo>
                <a:lnTo>
                  <a:pt x="16371030" y="5463831"/>
                </a:lnTo>
                <a:lnTo>
                  <a:pt x="0" y="5463831"/>
                </a:lnTo>
                <a:lnTo>
                  <a:pt x="0" y="0"/>
                </a:lnTo>
                <a:close/>
              </a:path>
            </a:pathLst>
          </a:custGeom>
          <a:blipFill>
            <a:blip r:embed="rId2"/>
            <a:stretch>
              <a:fillRect l="0" t="0" r="0" b="0"/>
            </a:stretch>
          </a:blipFill>
        </p:spPr>
      </p:sp>
      <p:sp>
        <p:nvSpPr>
          <p:cNvPr name="TextBox 4" id="4"/>
          <p:cNvSpPr txBox="true"/>
          <p:nvPr/>
        </p:nvSpPr>
        <p:spPr>
          <a:xfrm rot="0">
            <a:off x="17086919" y="9614430"/>
            <a:ext cx="809760" cy="198120"/>
          </a:xfrm>
          <a:prstGeom prst="rect">
            <a:avLst/>
          </a:prstGeom>
        </p:spPr>
        <p:txBody>
          <a:bodyPr anchor="t" rtlCol="false" tIns="0" lIns="0" bIns="0" rIns="0">
            <a:spAutoFit/>
          </a:bodyPr>
          <a:lstStyle/>
          <a:p>
            <a:pPr algn="r">
              <a:lnSpc>
                <a:spcPts val="1680"/>
              </a:lnSpc>
              <a:spcBef>
                <a:spcPct val="0"/>
              </a:spcBef>
            </a:pPr>
            <a:r>
              <a:rPr lang="en-US" sz="1200">
                <a:solidFill>
                  <a:srgbClr val="5DBFD4"/>
                </a:solidFill>
                <a:latin typeface="Open Sans Bold"/>
              </a:rPr>
              <a:t>Page | 09</a:t>
            </a:r>
          </a:p>
        </p:txBody>
      </p:sp>
      <p:sp>
        <p:nvSpPr>
          <p:cNvPr name="TextBox 5" id="5"/>
          <p:cNvSpPr txBox="true"/>
          <p:nvPr/>
        </p:nvSpPr>
        <p:spPr>
          <a:xfrm rot="0">
            <a:off x="814339" y="1886871"/>
            <a:ext cx="7317940" cy="849630"/>
          </a:xfrm>
          <a:prstGeom prst="rect">
            <a:avLst/>
          </a:prstGeom>
        </p:spPr>
        <p:txBody>
          <a:bodyPr anchor="t" rtlCol="false" tIns="0" lIns="0" bIns="0" rIns="0">
            <a:spAutoFit/>
          </a:bodyPr>
          <a:lstStyle/>
          <a:p>
            <a:pPr>
              <a:lnSpc>
                <a:spcPts val="6660"/>
              </a:lnSpc>
            </a:pPr>
            <a:r>
              <a:rPr lang="en-US" sz="6000">
                <a:solidFill>
                  <a:srgbClr val="242A75"/>
                </a:solidFill>
                <a:latin typeface="Inter Bold"/>
              </a:rPr>
              <a:t>Gantt Chart</a:t>
            </a:r>
          </a:p>
        </p:txBody>
      </p:sp>
      <p:grpSp>
        <p:nvGrpSpPr>
          <p:cNvPr name="Group 6" id="6"/>
          <p:cNvGrpSpPr/>
          <p:nvPr/>
        </p:nvGrpSpPr>
        <p:grpSpPr>
          <a:xfrm rot="0">
            <a:off x="0" y="0"/>
            <a:ext cx="18288000" cy="1028700"/>
            <a:chOff x="0" y="0"/>
            <a:chExt cx="24384000" cy="1371600"/>
          </a:xfrm>
        </p:grpSpPr>
        <p:grpSp>
          <p:nvGrpSpPr>
            <p:cNvPr name="Group 7" id="7"/>
            <p:cNvGrpSpPr/>
            <p:nvPr/>
          </p:nvGrpSpPr>
          <p:grpSpPr>
            <a:xfrm rot="0">
              <a:off x="0" y="0"/>
              <a:ext cx="24384000" cy="1371600"/>
              <a:chOff x="0" y="0"/>
              <a:chExt cx="4816593" cy="270933"/>
            </a:xfrm>
          </p:grpSpPr>
          <p:sp>
            <p:nvSpPr>
              <p:cNvPr name="Freeform 8" id="8"/>
              <p:cNvSpPr/>
              <p:nvPr/>
            </p:nvSpPr>
            <p:spPr>
              <a:xfrm flipH="false" flipV="false" rot="0">
                <a:off x="0" y="0"/>
                <a:ext cx="4816592" cy="270933"/>
              </a:xfrm>
              <a:custGeom>
                <a:avLst/>
                <a:gdLst/>
                <a:ahLst/>
                <a:cxnLst/>
                <a:rect r="r" b="b" t="t" l="l"/>
                <a:pathLst>
                  <a:path h="270933" w="4816592">
                    <a:moveTo>
                      <a:pt x="0" y="0"/>
                    </a:moveTo>
                    <a:lnTo>
                      <a:pt x="4816592" y="0"/>
                    </a:lnTo>
                    <a:lnTo>
                      <a:pt x="4816592" y="270933"/>
                    </a:lnTo>
                    <a:lnTo>
                      <a:pt x="0" y="270933"/>
                    </a:lnTo>
                    <a:close/>
                  </a:path>
                </a:pathLst>
              </a:custGeom>
              <a:gradFill rotWithShape="true">
                <a:gsLst>
                  <a:gs pos="0">
                    <a:srgbClr val="000000">
                      <a:alpha val="100000"/>
                    </a:srgbClr>
                  </a:gs>
                  <a:gs pos="100000">
                    <a:srgbClr val="737373">
                      <a:alpha val="100000"/>
                    </a:srgbClr>
                  </a:gs>
                </a:gsLst>
                <a:lin ang="0"/>
              </a:gradFill>
            </p:spPr>
          </p:sp>
          <p:sp>
            <p:nvSpPr>
              <p:cNvPr name="TextBox 9" id="9"/>
              <p:cNvSpPr txBox="true"/>
              <p:nvPr/>
            </p:nvSpPr>
            <p:spPr>
              <a:xfrm>
                <a:off x="0" y="-38100"/>
                <a:ext cx="4816593" cy="30903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9240139" y="503978"/>
              <a:ext cx="769581"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3" action="ppaction://hlinksldjump"/>
                </a:rPr>
                <a:t>DDL</a:t>
              </a:r>
            </a:p>
          </p:txBody>
        </p:sp>
        <p:sp>
          <p:nvSpPr>
            <p:cNvPr name="TextBox 11" id="11"/>
            <p:cNvSpPr txBox="true"/>
            <p:nvPr/>
          </p:nvSpPr>
          <p:spPr>
            <a:xfrm rot="0">
              <a:off x="17284458" y="319828"/>
              <a:ext cx="1293375"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4" action="ppaction://hlinksldjump"/>
                </a:rPr>
                <a:t>Data</a:t>
              </a:r>
            </a:p>
            <a:p>
              <a:pPr algn="ctr">
                <a:lnSpc>
                  <a:spcPts val="2239"/>
                </a:lnSpc>
                <a:spcBef>
                  <a:spcPct val="0"/>
                </a:spcBef>
              </a:pPr>
              <a:r>
                <a:rPr lang="en-US" sz="1599" u="sng">
                  <a:solidFill>
                    <a:srgbClr val="FFFFFF"/>
                  </a:solidFill>
                  <a:latin typeface="Open Sans"/>
                  <a:hlinkClick r:id="rId4" action="ppaction://hlinksldjump"/>
                </a:rPr>
                <a:t>Dictionary</a:t>
              </a:r>
            </a:p>
          </p:txBody>
        </p:sp>
        <p:sp>
          <p:nvSpPr>
            <p:cNvPr name="TextBox 12" id="12"/>
            <p:cNvSpPr txBox="true"/>
            <p:nvPr/>
          </p:nvSpPr>
          <p:spPr>
            <a:xfrm rot="0">
              <a:off x="14067174" y="503978"/>
              <a:ext cx="1135276"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rPr>
                <a:t>ERD</a:t>
              </a:r>
            </a:p>
          </p:txBody>
        </p:sp>
        <p:sp>
          <p:nvSpPr>
            <p:cNvPr name="TextBox 13" id="13"/>
            <p:cNvSpPr txBox="true"/>
            <p:nvPr/>
          </p:nvSpPr>
          <p:spPr>
            <a:xfrm rot="0">
              <a:off x="11726822" y="503978"/>
              <a:ext cx="1678046" cy="342688"/>
            </a:xfrm>
            <a:prstGeom prst="rect">
              <a:avLst/>
            </a:prstGeom>
          </p:spPr>
          <p:txBody>
            <a:bodyPr anchor="t" rtlCol="false" tIns="0" lIns="0" bIns="0" rIns="0">
              <a:spAutoFit/>
            </a:bodyPr>
            <a:lstStyle/>
            <a:p>
              <a:pPr>
                <a:lnSpc>
                  <a:spcPts val="2239"/>
                </a:lnSpc>
                <a:spcBef>
                  <a:spcPct val="0"/>
                </a:spcBef>
              </a:pPr>
              <a:r>
                <a:rPr lang="en-US" sz="1599" u="sng">
                  <a:solidFill>
                    <a:srgbClr val="FFFFFF"/>
                  </a:solidFill>
                  <a:latin typeface="Open Sans"/>
                  <a:hlinkClick r:id="rId5" action="ppaction://hlinksldjump"/>
                </a:rPr>
                <a:t>Introduction</a:t>
              </a:r>
            </a:p>
          </p:txBody>
        </p:sp>
        <p:sp>
          <p:nvSpPr>
            <p:cNvPr name="TextBox 14" id="14"/>
            <p:cNvSpPr txBox="true"/>
            <p:nvPr/>
          </p:nvSpPr>
          <p:spPr>
            <a:xfrm rot="0">
              <a:off x="15864755" y="503978"/>
              <a:ext cx="757397" cy="342688"/>
            </a:xfrm>
            <a:prstGeom prst="rect">
              <a:avLst/>
            </a:prstGeom>
          </p:spPr>
          <p:txBody>
            <a:bodyPr anchor="t" rtlCol="false" tIns="0" lIns="0" bIns="0" rIns="0">
              <a:spAutoFit/>
            </a:bodyPr>
            <a:lstStyle/>
            <a:p>
              <a:pPr algn="ctr">
                <a:lnSpc>
                  <a:spcPts val="2239"/>
                </a:lnSpc>
                <a:spcBef>
                  <a:spcPct val="0"/>
                </a:spcBef>
              </a:pPr>
              <a:r>
                <a:rPr lang="en-US" sz="1599" u="sng">
                  <a:solidFill>
                    <a:srgbClr val="FFFFFF"/>
                  </a:solidFill>
                  <a:latin typeface="Open Sans"/>
                  <a:hlinkClick r:id="rId6" action="ppaction://hlinksldjump"/>
                </a:rPr>
                <a:t>DFD</a:t>
              </a:r>
            </a:p>
          </p:txBody>
        </p:sp>
        <p:sp>
          <p:nvSpPr>
            <p:cNvPr name="TextBox 15" id="15"/>
            <p:cNvSpPr txBox="true"/>
            <p:nvPr/>
          </p:nvSpPr>
          <p:spPr>
            <a:xfrm rot="0">
              <a:off x="20672026" y="319828"/>
              <a:ext cx="923870" cy="710988"/>
            </a:xfrm>
            <a:prstGeom prst="rect">
              <a:avLst/>
            </a:prstGeom>
          </p:spPr>
          <p:txBody>
            <a:bodyPr anchor="t" rtlCol="false" tIns="0" lIns="0" bIns="0" rIns="0">
              <a:spAutoFit/>
            </a:bodyPr>
            <a:lstStyle/>
            <a:p>
              <a:pPr>
                <a:lnSpc>
                  <a:spcPts val="2239"/>
                </a:lnSpc>
              </a:pPr>
              <a:r>
                <a:rPr lang="en-US" sz="1599" u="sng">
                  <a:solidFill>
                    <a:srgbClr val="FFFFFF"/>
                  </a:solidFill>
                  <a:latin typeface="Open Sans"/>
                  <a:hlinkClick r:id="rId7" action="ppaction://hlinksldjump"/>
                </a:rPr>
                <a:t>Gantt</a:t>
              </a:r>
            </a:p>
            <a:p>
              <a:pPr>
                <a:lnSpc>
                  <a:spcPts val="2239"/>
                </a:lnSpc>
                <a:spcBef>
                  <a:spcPct val="0"/>
                </a:spcBef>
              </a:pPr>
              <a:r>
                <a:rPr lang="en-US" sz="1599" u="sng">
                  <a:solidFill>
                    <a:srgbClr val="FFFFFF"/>
                  </a:solidFill>
                  <a:latin typeface="Open Sans"/>
                  <a:hlinkClick r:id="rId7" action="ppaction://hlinksldjump"/>
                </a:rPr>
                <a:t>Chart</a:t>
              </a:r>
            </a:p>
          </p:txBody>
        </p:sp>
        <p:sp>
          <p:nvSpPr>
            <p:cNvPr name="TextBox 16" id="16"/>
            <p:cNvSpPr txBox="true"/>
            <p:nvPr/>
          </p:nvSpPr>
          <p:spPr>
            <a:xfrm rot="0">
              <a:off x="22258202" y="319828"/>
              <a:ext cx="1154474" cy="710988"/>
            </a:xfrm>
            <a:prstGeom prst="rect">
              <a:avLst/>
            </a:prstGeom>
          </p:spPr>
          <p:txBody>
            <a:bodyPr anchor="t" rtlCol="false" tIns="0" lIns="0" bIns="0" rIns="0">
              <a:spAutoFit/>
            </a:bodyPr>
            <a:lstStyle/>
            <a:p>
              <a:pPr algn="ctr">
                <a:lnSpc>
                  <a:spcPts val="2239"/>
                </a:lnSpc>
              </a:pPr>
              <a:r>
                <a:rPr lang="en-US" sz="1599" u="sng">
                  <a:solidFill>
                    <a:srgbClr val="FFFFFF"/>
                  </a:solidFill>
                  <a:latin typeface="Open Sans"/>
                  <a:hlinkClick r:id="rId8" action="ppaction://hlinksldjump"/>
                </a:rPr>
                <a:t>Live</a:t>
              </a:r>
            </a:p>
            <a:p>
              <a:pPr algn="ctr">
                <a:lnSpc>
                  <a:spcPts val="2239"/>
                </a:lnSpc>
                <a:spcBef>
                  <a:spcPct val="0"/>
                </a:spcBef>
              </a:pPr>
              <a:r>
                <a:rPr lang="en-US" sz="1599" u="sng">
                  <a:solidFill>
                    <a:srgbClr val="FFFFFF"/>
                  </a:solidFill>
                  <a:latin typeface="Open Sans"/>
                  <a:hlinkClick r:id="rId8" action="ppaction://hlinksldjump"/>
                </a:rPr>
                <a:t>Demo</a:t>
              </a:r>
            </a:p>
          </p:txBody>
        </p:sp>
        <p:sp>
          <p:nvSpPr>
            <p:cNvPr name="Freeform 17" id="17"/>
            <p:cNvSpPr/>
            <p:nvPr/>
          </p:nvSpPr>
          <p:spPr>
            <a:xfrm flipH="false" flipV="false" rot="0">
              <a:off x="432749" y="300023"/>
              <a:ext cx="5705209" cy="771555"/>
            </a:xfrm>
            <a:custGeom>
              <a:avLst/>
              <a:gdLst/>
              <a:ahLst/>
              <a:cxnLst/>
              <a:rect r="r" b="b" t="t" l="l"/>
              <a:pathLst>
                <a:path h="771555" w="5705209">
                  <a:moveTo>
                    <a:pt x="0" y="0"/>
                  </a:moveTo>
                  <a:lnTo>
                    <a:pt x="5705209" y="0"/>
                  </a:lnTo>
                  <a:lnTo>
                    <a:pt x="5705209" y="771554"/>
                  </a:lnTo>
                  <a:lnTo>
                    <a:pt x="0" y="771554"/>
                  </a:lnTo>
                  <a:lnTo>
                    <a:pt x="0" y="0"/>
                  </a:lnTo>
                  <a:close/>
                </a:path>
              </a:pathLst>
            </a:custGeom>
            <a:blipFill>
              <a:blip r:embed="rId9"/>
              <a:stretch>
                <a:fillRect l="0" t="-277846" r="0" b="-361596"/>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DAGCbgOkcEg</dc:identifier>
  <dcterms:modified xsi:type="dcterms:W3CDTF">2011-08-01T06:04:30Z</dcterms:modified>
  <cp:revision>1</cp:revision>
  <dc:title>Thales Stock Predictor</dc:title>
</cp:coreProperties>
</file>

<file path=docProps/thumbnail.jpeg>
</file>